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7" r:id="rId1"/>
  </p:sldMasterIdLst>
  <p:sldIdLst>
    <p:sldId id="256" r:id="rId2"/>
    <p:sldId id="376" r:id="rId3"/>
    <p:sldId id="373" r:id="rId4"/>
    <p:sldId id="275" r:id="rId5"/>
    <p:sldId id="290" r:id="rId6"/>
    <p:sldId id="303" r:id="rId7"/>
    <p:sldId id="300" r:id="rId8"/>
    <p:sldId id="355" r:id="rId9"/>
    <p:sldId id="263" r:id="rId10"/>
    <p:sldId id="258" r:id="rId11"/>
    <p:sldId id="291" r:id="rId12"/>
    <p:sldId id="274" r:id="rId13"/>
    <p:sldId id="261" r:id="rId14"/>
    <p:sldId id="257" r:id="rId15"/>
    <p:sldId id="351" r:id="rId16"/>
    <p:sldId id="266" r:id="rId17"/>
    <p:sldId id="264" r:id="rId18"/>
    <p:sldId id="267" r:id="rId19"/>
    <p:sldId id="352" r:id="rId20"/>
    <p:sldId id="269" r:id="rId21"/>
    <p:sldId id="271" r:id="rId22"/>
    <p:sldId id="272" r:id="rId23"/>
    <p:sldId id="276" r:id="rId24"/>
    <p:sldId id="280" r:id="rId25"/>
    <p:sldId id="279" r:id="rId26"/>
    <p:sldId id="353" r:id="rId27"/>
    <p:sldId id="273" r:id="rId28"/>
    <p:sldId id="282" r:id="rId29"/>
    <p:sldId id="358" r:id="rId30"/>
    <p:sldId id="317" r:id="rId31"/>
    <p:sldId id="284" r:id="rId32"/>
    <p:sldId id="285" r:id="rId33"/>
    <p:sldId id="359" r:id="rId34"/>
    <p:sldId id="286" r:id="rId35"/>
    <p:sldId id="316" r:id="rId36"/>
    <p:sldId id="363" r:id="rId37"/>
    <p:sldId id="288" r:id="rId38"/>
    <p:sldId id="356" r:id="rId39"/>
    <p:sldId id="277" r:id="rId40"/>
    <p:sldId id="289" r:id="rId41"/>
    <p:sldId id="364" r:id="rId42"/>
    <p:sldId id="368" r:id="rId43"/>
    <p:sldId id="360" r:id="rId44"/>
    <p:sldId id="281" r:id="rId45"/>
    <p:sldId id="293" r:id="rId46"/>
    <p:sldId id="295" r:id="rId47"/>
    <p:sldId id="296" r:id="rId48"/>
    <p:sldId id="362" r:id="rId49"/>
    <p:sldId id="278" r:id="rId50"/>
    <p:sldId id="298" r:id="rId51"/>
    <p:sldId id="299" r:id="rId52"/>
    <p:sldId id="375" r:id="rId53"/>
    <p:sldId id="301" r:id="rId54"/>
    <p:sldId id="302" r:id="rId55"/>
    <p:sldId id="304" r:id="rId56"/>
    <p:sldId id="305" r:id="rId57"/>
    <p:sldId id="307" r:id="rId58"/>
    <p:sldId id="308" r:id="rId59"/>
    <p:sldId id="309" r:id="rId60"/>
    <p:sldId id="310" r:id="rId61"/>
    <p:sldId id="311" r:id="rId62"/>
    <p:sldId id="365" r:id="rId63"/>
    <p:sldId id="367" r:id="rId64"/>
    <p:sldId id="321" r:id="rId65"/>
    <p:sldId id="312" r:id="rId66"/>
    <p:sldId id="370" r:id="rId67"/>
    <p:sldId id="313" r:id="rId68"/>
    <p:sldId id="369" r:id="rId69"/>
    <p:sldId id="315" r:id="rId70"/>
    <p:sldId id="297" r:id="rId71"/>
    <p:sldId id="372" r:id="rId72"/>
    <p:sldId id="371" r:id="rId73"/>
    <p:sldId id="318" r:id="rId74"/>
    <p:sldId id="320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6" r:id="rId86"/>
    <p:sldId id="332" r:id="rId87"/>
    <p:sldId id="333" r:id="rId88"/>
    <p:sldId id="334" r:id="rId89"/>
    <p:sldId id="374" r:id="rId90"/>
    <p:sldId id="335" r:id="rId91"/>
    <p:sldId id="337" r:id="rId92"/>
    <p:sldId id="294" r:id="rId93"/>
    <p:sldId id="268" r:id="rId94"/>
    <p:sldId id="314" r:id="rId95"/>
    <p:sldId id="319" r:id="rId96"/>
    <p:sldId id="379" r:id="rId97"/>
    <p:sldId id="377" r:id="rId98"/>
    <p:sldId id="378" r:id="rId99"/>
    <p:sldId id="340" r:id="rId100"/>
    <p:sldId id="306" r:id="rId101"/>
    <p:sldId id="380" r:id="rId102"/>
  </p:sldIdLst>
  <p:sldSz cx="12192000" cy="6858000"/>
  <p:notesSz cx="6858000" cy="9144000"/>
  <p:custShowLst>
    <p:custShow name="Presentazione personalizzata 1" id="0">
      <p:sldLst>
        <p:sld r:id="rId2"/>
        <p:sld r:id="rId18"/>
        <p:sld r:id="rId10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250" autoAdjust="0"/>
    <p:restoredTop sz="94660"/>
  </p:normalViewPr>
  <p:slideViewPr>
    <p:cSldViewPr snapToGrid="0">
      <p:cViewPr>
        <p:scale>
          <a:sx n="60" d="100"/>
          <a:sy n="60" d="100"/>
        </p:scale>
        <p:origin x="726" y="684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4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82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473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875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7732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35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1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7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6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35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0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2">
                <a:tint val="90000"/>
                <a:satMod val="92000"/>
                <a:lumMod val="83000"/>
                <a:lumOff val="17000"/>
                <a:alpha val="20000"/>
              </a:schemeClr>
            </a:gs>
            <a:gs pos="86000">
              <a:schemeClr val="bg2">
                <a:shade val="98000"/>
                <a:satMod val="120000"/>
                <a:alpha val="28000"/>
                <a:lumMod val="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45"/>
          <a:stretch/>
        </p:blipFill>
        <p:spPr>
          <a:xfrm>
            <a:off x="0" y="4341750"/>
            <a:ext cx="3320143" cy="25162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35721" y="2560894"/>
            <a:ext cx="9072749" cy="2536729"/>
          </a:xfrm>
        </p:spPr>
        <p:txBody>
          <a:bodyPr/>
          <a:lstStyle/>
          <a:p>
            <a:pPr algn="l"/>
            <a:r>
              <a:rPr lang="it-IT" sz="4800" u="sng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</a:t>
            </a:r>
            <a:r>
              <a:rPr lang="it-IT" sz="4800" spc="300" dirty="0" smtClean="0"/>
              <a:t> </a:t>
            </a:r>
            <a:br>
              <a:rPr lang="it-IT" sz="4800" spc="300" dirty="0" smtClean="0"/>
            </a:br>
            <a:r>
              <a:rPr lang="it-IT" sz="4800" spc="300" dirty="0" smtClean="0"/>
              <a:t>							</a:t>
            </a:r>
            <a:r>
              <a:rPr lang="it-IT" sz="4800" u="sng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LEGAMI</a:t>
            </a:r>
            <a:r>
              <a:rPr lang="it-IT" sz="4800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	       		      </a:t>
            </a:r>
            <a:r>
              <a:rPr lang="it-IT" sz="4800" u="sng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ALL’OPERA</a:t>
            </a:r>
            <a:endParaRPr lang="it-IT" sz="4800" u="sng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311498" y="0"/>
            <a:ext cx="3010632" cy="78091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c.r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Milano-Opera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4" y="153814"/>
            <a:ext cx="4874212" cy="2407080"/>
          </a:xfrm>
          <a:prstGeom prst="rect">
            <a:avLst/>
          </a:prstGeom>
        </p:spPr>
      </p:pic>
      <p:pic>
        <p:nvPicPr>
          <p:cNvPr id="5" name="10 Love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7817" y="702090"/>
            <a:ext cx="3127168" cy="31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0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3000">
        <p14:window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20049" cy="6880033"/>
          </a:xfrm>
        </p:spPr>
      </p:pic>
      <p:sp>
        <p:nvSpPr>
          <p:cNvPr id="2" name="Rettangolo 1"/>
          <p:cNvSpPr/>
          <p:nvPr/>
        </p:nvSpPr>
        <p:spPr>
          <a:xfrm rot="1385840">
            <a:off x="3393898" y="1411838"/>
            <a:ext cx="6732164" cy="13232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Livio un artista nato</a:t>
            </a:r>
            <a:endParaRPr lang="it-IT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33" y="5538173"/>
            <a:ext cx="3257143" cy="1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">
        <p14:prism dir="u" isInverted="1"/>
      </p:transition>
    </mc:Choice>
    <mc:Fallback xmlns=""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27038" r="20696" b="12861"/>
          <a:stretch/>
        </p:blipFill>
        <p:spPr>
          <a:xfrm>
            <a:off x="0" y="16043"/>
            <a:ext cx="10924674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94085" y="144379"/>
            <a:ext cx="10727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come diceva sempre Jerry dopo ogni incontro,</a:t>
            </a:r>
          </a:p>
          <a:p>
            <a:pPr algn="ctr"/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ANDATE IN PACE…</a:t>
            </a:r>
            <a:endParaRPr lang="it-IT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7216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Tm="3000">
        <p15:prstTrans prst="airplan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14391" r="14733" b="12081"/>
          <a:stretch/>
        </p:blipFill>
        <p:spPr>
          <a:xfrm>
            <a:off x="-260684" y="-2"/>
            <a:ext cx="11908227" cy="6912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02966" y="4849895"/>
            <a:ext cx="10458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saluto sperando di rivederci </a:t>
            </a:r>
            <a:r>
              <a:rPr lang="it-IT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più presto </a:t>
            </a:r>
            <a:r>
              <a:rPr lang="it-IT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i nostri </a:t>
            </a:r>
            <a:r>
              <a:rPr lang="it-IT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AMICI, persone libere </a:t>
            </a:r>
            <a:r>
              <a:rPr lang="it-IT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it-IT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innocenti ma condannate dalla nascita senza aver mai </a:t>
            </a:r>
            <a:r>
              <a:rPr lang="it-IT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commesso </a:t>
            </a:r>
            <a:r>
              <a:rPr lang="it-IT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niente…</a:t>
            </a:r>
            <a:endParaRPr lang="it-IT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431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3" y="5576775"/>
            <a:ext cx="3257143" cy="1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dir="d"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921"/>
            <a:ext cx="10296394" cy="6864263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270" y="5511534"/>
            <a:ext cx="3257143" cy="1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00">
        <p14:pan dir="u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>
                <a:alpha val="12000"/>
                <a:lumMod val="59000"/>
                <a:lumOff val="41000"/>
              </a:srgbClr>
            </a:gs>
            <a:gs pos="87000">
              <a:schemeClr val="bg2">
                <a:shade val="98000"/>
                <a:satMod val="120000"/>
                <a:alpha val="28000"/>
                <a:lumMod val="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"/>
          <a:stretch/>
        </p:blipFill>
        <p:spPr>
          <a:xfrm>
            <a:off x="2221966" y="-16608"/>
            <a:ext cx="4948517" cy="6847671"/>
          </a:xfrm>
        </p:spPr>
      </p:pic>
    </p:spTree>
    <p:extLst>
      <p:ext uri="{BB962C8B-B14F-4D97-AF65-F5344CB8AC3E}">
        <p14:creationId xmlns:p14="http://schemas.microsoft.com/office/powerpoint/2010/main" val="31990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Content="1"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04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1516153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">
        <p15:prstTrans prst="airplan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B8E5F6"/>
            </a:gs>
            <a:gs pos="15000">
              <a:srgbClr val="00B0F0"/>
            </a:gs>
            <a:gs pos="96000">
              <a:srgbClr val="FFFF00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" b="8746"/>
          <a:stretch/>
        </p:blipFill>
        <p:spPr>
          <a:xfrm>
            <a:off x="3021971" y="-19049"/>
            <a:ext cx="5279759" cy="6912000"/>
          </a:xfrm>
        </p:spPr>
      </p:pic>
    </p:spTree>
    <p:extLst>
      <p:ext uri="{BB962C8B-B14F-4D97-AF65-F5344CB8AC3E}">
        <p14:creationId xmlns:p14="http://schemas.microsoft.com/office/powerpoint/2010/main" val="2214575811"/>
      </p:ext>
    </p:extLst>
  </p:cSld>
  <p:clrMapOvr>
    <a:masterClrMapping/>
  </p:clrMapOvr>
  <p:transition spd="slow" advTm="1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2">
                <a:tint val="90000"/>
                <a:satMod val="92000"/>
                <a:lumMod val="83000"/>
                <a:lumOff val="17000"/>
                <a:alpha val="20000"/>
              </a:schemeClr>
            </a:gs>
            <a:gs pos="86000">
              <a:schemeClr val="bg2">
                <a:shade val="98000"/>
                <a:satMod val="120000"/>
                <a:alpha val="28000"/>
                <a:lumMod val="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05" y="-12032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3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FFC000">
                <a:alpha val="53000"/>
              </a:srgbClr>
            </a:gs>
            <a:gs pos="41000">
              <a:schemeClr val="bg2">
                <a:tint val="90000"/>
                <a:satMod val="92000"/>
                <a:lumMod val="83000"/>
                <a:lumOff val="17000"/>
                <a:alpha val="20000"/>
              </a:schemeClr>
            </a:gs>
            <a:gs pos="86000">
              <a:srgbClr val="00B0F0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0" y="0"/>
            <a:ext cx="10286999" cy="6858000"/>
          </a:xfrm>
          <a:gradFill>
            <a:gsLst>
              <a:gs pos="26000">
                <a:srgbClr val="222222"/>
              </a:gs>
              <a:gs pos="41000">
                <a:schemeClr val="bg2">
                  <a:tint val="90000"/>
                  <a:satMod val="92000"/>
                  <a:lumMod val="83000"/>
                  <a:lumOff val="17000"/>
                  <a:alpha val="20000"/>
                </a:schemeClr>
              </a:gs>
              <a:gs pos="86000">
                <a:srgbClr val="00B0F0"/>
              </a:gs>
            </a:gsLst>
            <a:path path="circle">
              <a:fillToRect l="50000" t="50000" r="100000" b="100000"/>
            </a:path>
          </a:gradFill>
        </p:spPr>
      </p:pic>
    </p:spTree>
    <p:extLst>
      <p:ext uri="{BB962C8B-B14F-4D97-AF65-F5344CB8AC3E}">
        <p14:creationId xmlns:p14="http://schemas.microsoft.com/office/powerpoint/2010/main" val="16719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00">
        <p14:pan dir="u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2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246969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14:ferris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515" y="310242"/>
            <a:ext cx="11310258" cy="6237516"/>
          </a:xfrm>
          <a:blipFill dpi="0" rotWithShape="1">
            <a:blip r:embed="rId2">
              <a:alphaModFix amt="55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just"/>
            <a:r>
              <a:rPr lang="it-IT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ASSOCIAZIONE IN OPERA 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una realtà presente presso la c.r Opera dal 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2016. In 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collaborazione con la Sesta Opera, Sacra Famiglia e la direzione della c.r Opera ha  realizzato il laboratorio  </a:t>
            </a:r>
            <a:r>
              <a:rPr lang="it-IT" i="1" dirty="0" smtClean="0">
                <a:solidFill>
                  <a:srgbClr val="FFC000"/>
                </a:solidFill>
              </a:rPr>
              <a:t>"Legami all’Opera" 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dove insieme per otto 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mesi 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23 ospiti interni 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 7 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esterni 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 i loro educatori hanno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lavorato, giocato,  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scherzato, riso tantissimi, mangiato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costruito strumenti musicali e giochi 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vari, scambiato abbracci e esperienze diverse e nello stesso tempo simili alle nostre, tutto, con delle 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persone senza nessun tipo di 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pregiudizio diventate nostri  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AMICI. </a:t>
            </a:r>
          </a:p>
        </p:txBody>
      </p:sp>
    </p:spTree>
    <p:extLst>
      <p:ext uri="{BB962C8B-B14F-4D97-AF65-F5344CB8AC3E}">
        <p14:creationId xmlns:p14="http://schemas.microsoft.com/office/powerpoint/2010/main" val="705671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6000">
        <p15:prstTrans prst="curtains"/>
      </p:transition>
    </mc:Choice>
    <mc:Fallback>
      <p:transition spd="slow" advTm="2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9"/>
          <a:stretch/>
        </p:blipFill>
        <p:spPr>
          <a:xfrm>
            <a:off x="22293" y="-16042"/>
            <a:ext cx="11426776" cy="6850806"/>
          </a:xfrm>
        </p:spPr>
      </p:pic>
    </p:spTree>
    <p:extLst>
      <p:ext uri="{BB962C8B-B14F-4D97-AF65-F5344CB8AC3E}">
        <p14:creationId xmlns:p14="http://schemas.microsoft.com/office/powerpoint/2010/main" val="67323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14:window dir="ver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"/>
          <a:stretch/>
        </p:blipFill>
        <p:spPr>
          <a:xfrm>
            <a:off x="17305" y="-26892"/>
            <a:ext cx="10980051" cy="6912000"/>
          </a:xfrm>
        </p:spPr>
      </p:pic>
    </p:spTree>
    <p:extLst>
      <p:ext uri="{BB962C8B-B14F-4D97-AF65-F5344CB8AC3E}">
        <p14:creationId xmlns:p14="http://schemas.microsoft.com/office/powerpoint/2010/main" val="343976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3" y="0"/>
            <a:ext cx="10288734" cy="6859156"/>
          </a:xfrm>
        </p:spPr>
      </p:pic>
    </p:spTree>
    <p:extLst>
      <p:ext uri="{BB962C8B-B14F-4D97-AF65-F5344CB8AC3E}">
        <p14:creationId xmlns:p14="http://schemas.microsoft.com/office/powerpoint/2010/main" val="233455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">
        <p:circle/>
      </p:transition>
    </mc:Choice>
    <mc:Fallback>
      <p:transition spd="slow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41" y="2160588"/>
            <a:ext cx="5822155" cy="3881437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4" y="-32658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Bar dir="vert"/>
      </p:transition>
    </mc:Choice>
    <mc:Fallback xmlns="">
      <p:transition spd="slow" advTm="1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lumMod val="8000"/>
              </a:schemeClr>
            </a:gs>
            <a:gs pos="91000">
              <a:schemeClr val="bg2">
                <a:shade val="98000"/>
                <a:satMod val="120000"/>
                <a:alpha val="28000"/>
                <a:lumMod val="93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 b="15431"/>
          <a:stretch/>
        </p:blipFill>
        <p:spPr>
          <a:xfrm>
            <a:off x="2226366" y="0"/>
            <a:ext cx="6518979" cy="6857999"/>
          </a:xfrm>
          <a:gradFill>
            <a:gsLst>
              <a:gs pos="49000">
                <a:schemeClr val="bg2">
                  <a:lumMod val="8000"/>
                </a:schemeClr>
              </a:gs>
              <a:gs pos="27000">
                <a:schemeClr val="bg2">
                  <a:shade val="98000"/>
                  <a:satMod val="120000"/>
                  <a:alpha val="28000"/>
                  <a:lumMod val="93000"/>
                </a:schemeClr>
              </a:gs>
            </a:gsLst>
            <a:path path="circle">
              <a:fillToRect l="50000" t="50000" r="100000" b="100000"/>
            </a:path>
          </a:gradFill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449" y="5232538"/>
            <a:ext cx="3257143" cy="1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">
        <p:dissolve/>
      </p:transition>
    </mc:Choice>
    <mc:Fallback xmlns="">
      <p:transition spd="slow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59" y="-20112"/>
            <a:ext cx="10368000" cy="6912000"/>
          </a:xfrm>
        </p:spPr>
      </p:pic>
    </p:spTree>
    <p:extLst>
      <p:ext uri="{BB962C8B-B14F-4D97-AF65-F5344CB8AC3E}">
        <p14:creationId xmlns:p14="http://schemas.microsoft.com/office/powerpoint/2010/main" val="2731976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-14083"/>
            <a:ext cx="10367999" cy="6912000"/>
          </a:xfrm>
        </p:spPr>
      </p:pic>
    </p:spTree>
    <p:extLst>
      <p:ext uri="{BB962C8B-B14F-4D97-AF65-F5344CB8AC3E}">
        <p14:creationId xmlns:p14="http://schemas.microsoft.com/office/powerpoint/2010/main" val="875211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">
        <p15:prstTrans prst="fractur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41" y="2160588"/>
            <a:ext cx="5822155" cy="388143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-1"/>
          <a:stretch/>
        </p:blipFill>
        <p:spPr>
          <a:xfrm>
            <a:off x="-53574" y="-40341"/>
            <a:ext cx="10544289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49829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accent3"/>
            </a:gs>
            <a:gs pos="91000">
              <a:schemeClr val="bg2">
                <a:shade val="98000"/>
                <a:satMod val="120000"/>
                <a:alpha val="28000"/>
                <a:lumMod val="93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8" b="6212"/>
          <a:stretch/>
        </p:blipFill>
        <p:spPr>
          <a:xfrm>
            <a:off x="2983832" y="-23036"/>
            <a:ext cx="5525579" cy="6881035"/>
          </a:xfrm>
        </p:spPr>
      </p:pic>
    </p:spTree>
    <p:extLst>
      <p:ext uri="{BB962C8B-B14F-4D97-AF65-F5344CB8AC3E}">
        <p14:creationId xmlns:p14="http://schemas.microsoft.com/office/powerpoint/2010/main" val="211466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">
        <p14:prism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2" y="-33804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9619"/>
            <a:ext cx="10287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523003" y="168442"/>
            <a:ext cx="8664744" cy="13038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it-IT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Tutti </a:t>
            </a:r>
            <a:r>
              <a:rPr lang="it-IT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insieme </a:t>
            </a:r>
            <a:r>
              <a:rPr lang="it-IT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ogni Mercoledì</a:t>
            </a:r>
            <a:endParaRPr lang="it-IT" sz="5400" b="0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861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3"/>
          <a:stretch/>
        </p:blipFill>
        <p:spPr>
          <a:xfrm>
            <a:off x="-12035" y="-6352"/>
            <a:ext cx="11408806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5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1"/>
          <a:stretch/>
        </p:blipFill>
        <p:spPr>
          <a:xfrm>
            <a:off x="0" y="0"/>
            <a:ext cx="11699277" cy="6858000"/>
          </a:xfrm>
        </p:spPr>
      </p:pic>
    </p:spTree>
    <p:extLst>
      <p:ext uri="{BB962C8B-B14F-4D97-AF65-F5344CB8AC3E}">
        <p14:creationId xmlns:p14="http://schemas.microsoft.com/office/powerpoint/2010/main" val="2367160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ageCurlDoubl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00B0F0"/>
            </a:gs>
            <a:gs pos="77000">
              <a:schemeClr val="bg2">
                <a:shade val="98000"/>
                <a:satMod val="120000"/>
                <a:alpha val="28000"/>
                <a:lumMod val="93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/>
          <a:stretch/>
        </p:blipFill>
        <p:spPr>
          <a:xfrm>
            <a:off x="2991482" y="0"/>
            <a:ext cx="5012650" cy="6858000"/>
          </a:xfrm>
        </p:spPr>
      </p:pic>
    </p:spTree>
    <p:extLst>
      <p:ext uri="{BB962C8B-B14F-4D97-AF65-F5344CB8AC3E}">
        <p14:creationId xmlns:p14="http://schemas.microsoft.com/office/powerpoint/2010/main" val="2047060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crush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2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39435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">
        <p14:ripple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21486" b="769"/>
          <a:stretch/>
        </p:blipFill>
        <p:spPr>
          <a:xfrm>
            <a:off x="-1" y="-21772"/>
            <a:ext cx="12231953" cy="6858000"/>
          </a:xfrm>
        </p:spPr>
      </p:pic>
    </p:spTree>
    <p:extLst>
      <p:ext uri="{BB962C8B-B14F-4D97-AF65-F5344CB8AC3E}">
        <p14:creationId xmlns:p14="http://schemas.microsoft.com/office/powerpoint/2010/main" val="1396335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">
        <p15:prstTrans prst="prestig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/>
          <a:stretch/>
        </p:blipFill>
        <p:spPr>
          <a:xfrm>
            <a:off x="-9" y="-9749"/>
            <a:ext cx="11393369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3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window dir="vert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3" y="-13447"/>
            <a:ext cx="1036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5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14:ferris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26060"/>
            <a:ext cx="10314000" cy="6876000"/>
          </a:xfrm>
        </p:spPr>
      </p:pic>
    </p:spTree>
    <p:extLst>
      <p:ext uri="{BB962C8B-B14F-4D97-AF65-F5344CB8AC3E}">
        <p14:creationId xmlns:p14="http://schemas.microsoft.com/office/powerpoint/2010/main" val="777598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ractur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3249485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allOve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00B0F0"/>
            </a:gs>
            <a:gs pos="71000">
              <a:srgbClr val="FFFF00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2690"/>
          <a:stretch/>
        </p:blipFill>
        <p:spPr>
          <a:xfrm>
            <a:off x="3200401" y="-71121"/>
            <a:ext cx="5776891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14:ferris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rgbClr val="FFFF00">
                <a:alpha val="61000"/>
              </a:srgbClr>
            </a:gs>
            <a:gs pos="2000">
              <a:schemeClr val="bg2">
                <a:shade val="98000"/>
                <a:satMod val="120000"/>
                <a:alpha val="28000"/>
                <a:lumMod val="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/>
          <a:stretch/>
        </p:blipFill>
        <p:spPr>
          <a:xfrm>
            <a:off x="3256766" y="-41253"/>
            <a:ext cx="5011919" cy="6984000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986" y="5934190"/>
            <a:ext cx="3257143" cy="9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8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" y="-21772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/>
          <a:stretch/>
        </p:blipFill>
        <p:spPr>
          <a:xfrm>
            <a:off x="-4" y="-53787"/>
            <a:ext cx="10813251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">
        <p14:shred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2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46924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3">
                <a:lumMod val="60000"/>
                <a:lumOff val="40000"/>
              </a:schemeClr>
            </a:gs>
            <a:gs pos="58000">
              <a:schemeClr val="bg2">
                <a:shade val="98000"/>
                <a:satMod val="120000"/>
                <a:alpha val="28000"/>
                <a:lumMod val="93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4"/>
          <a:stretch/>
        </p:blipFill>
        <p:spPr>
          <a:xfrm>
            <a:off x="3493430" y="0"/>
            <a:ext cx="52051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r="7985" b="19584"/>
          <a:stretch/>
        </p:blipFill>
        <p:spPr>
          <a:xfrm>
            <a:off x="0" y="-21772"/>
            <a:ext cx="10518588" cy="6858000"/>
          </a:xfrm>
        </p:spPr>
      </p:pic>
    </p:spTree>
    <p:extLst>
      <p:ext uri="{BB962C8B-B14F-4D97-AF65-F5344CB8AC3E}">
        <p14:creationId xmlns:p14="http://schemas.microsoft.com/office/powerpoint/2010/main" val="1999464353"/>
      </p:ext>
    </p:extLst>
  </p:cSld>
  <p:clrMapOvr>
    <a:masterClrMapping/>
  </p:clrMapOvr>
  <p:transition spd="slow" advTm="1000"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r="2988"/>
          <a:stretch/>
        </p:blipFill>
        <p:spPr>
          <a:xfrm>
            <a:off x="0" y="-21772"/>
            <a:ext cx="11066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4487"/>
      </p:ext>
    </p:extLst>
  </p:cSld>
  <p:clrMapOvr>
    <a:masterClrMapping/>
  </p:clrMapOvr>
  <p:transition spd="slow" advTm="1000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58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09963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/>
          <a:stretch/>
        </p:blipFill>
        <p:spPr>
          <a:xfrm>
            <a:off x="11207" y="0"/>
            <a:ext cx="11497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01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">
        <p15:prstTrans prst="fractur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00B0F0">
                <a:alpha val="35000"/>
              </a:srgbClr>
            </a:gs>
            <a:gs pos="58000">
              <a:schemeClr val="bg2">
                <a:shade val="98000"/>
                <a:satMod val="120000"/>
                <a:alpha val="28000"/>
                <a:lumMod val="93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/>
          <a:stretch/>
        </p:blipFill>
        <p:spPr>
          <a:xfrm>
            <a:off x="3192228" y="0"/>
            <a:ext cx="4917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6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rgbClr val="7030A0">
                <a:alpha val="34000"/>
                <a:lumMod val="17000"/>
                <a:lumOff val="83000"/>
              </a:srgbClr>
            </a:gs>
            <a:gs pos="40542">
              <a:srgbClr val="FFFF00"/>
            </a:gs>
            <a:gs pos="69000">
              <a:srgbClr val="EDC5EA">
                <a:alpha val="27843"/>
              </a:srgb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33" y="-52484"/>
            <a:ext cx="4631999" cy="6948000"/>
          </a:xfrm>
        </p:spPr>
      </p:pic>
    </p:spTree>
    <p:extLst>
      <p:ext uri="{BB962C8B-B14F-4D97-AF65-F5344CB8AC3E}">
        <p14:creationId xmlns:p14="http://schemas.microsoft.com/office/powerpoint/2010/main" val="346777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checker/>
      </p:transition>
    </mc:Choice>
    <mc:Fallback>
      <p:transition spd="slow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"/>
          <a:stretch/>
        </p:blipFill>
        <p:spPr>
          <a:xfrm>
            <a:off x="-109383" y="-21772"/>
            <a:ext cx="11795688" cy="712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79805">
            <a:off x="-327272" y="747053"/>
            <a:ext cx="3423922" cy="89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dir="r"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/>
          <a:stretch/>
        </p:blipFill>
        <p:spPr>
          <a:xfrm>
            <a:off x="1" y="-21772"/>
            <a:ext cx="10020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31529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44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">
        <p15:prstTrans prst="fallOver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1" r="10799"/>
          <a:stretch/>
        </p:blipFill>
        <p:spPr>
          <a:xfrm>
            <a:off x="0" y="-24989"/>
            <a:ext cx="10684042" cy="688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98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">
        <p15:prstTrans prst="drap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/>
          <a:stretch/>
        </p:blipFill>
        <p:spPr>
          <a:xfrm>
            <a:off x="13894" y="-21198"/>
            <a:ext cx="12057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53593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7" y="-45000"/>
            <a:ext cx="10422000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0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accent4">
                <a:alpha val="47000"/>
                <a:lumMod val="29000"/>
                <a:lumOff val="71000"/>
              </a:schemeClr>
            </a:gs>
            <a:gs pos="50000">
              <a:schemeClr val="accent5">
                <a:lumMod val="40000"/>
                <a:lumOff val="6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9"/>
          <a:stretch/>
        </p:blipFill>
        <p:spPr>
          <a:xfrm>
            <a:off x="3327635" y="-56152"/>
            <a:ext cx="5616363" cy="6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8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2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">
        <p14:flythrough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82944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b="702"/>
          <a:stretch/>
        </p:blipFill>
        <p:spPr>
          <a:xfrm>
            <a:off x="-1" y="-21772"/>
            <a:ext cx="11588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74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ageCurlDoubl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9"/>
          <a:stretch/>
        </p:blipFill>
        <p:spPr>
          <a:xfrm>
            <a:off x="-1" y="-10885"/>
            <a:ext cx="11147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1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00B0F0"/>
            </a:gs>
            <a:gs pos="68966">
              <a:srgbClr val="FFD800"/>
            </a:gs>
            <a:gs pos="88000">
              <a:srgbClr val="FFFF00">
                <a:alpha val="61000"/>
              </a:srgbClr>
            </a:gs>
            <a:gs pos="19000">
              <a:schemeClr val="bg2">
                <a:shade val="98000"/>
                <a:satMod val="120000"/>
                <a:alpha val="28000"/>
                <a:lumMod val="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t="11404"/>
          <a:stretch/>
        </p:blipFill>
        <p:spPr>
          <a:xfrm>
            <a:off x="192502" y="0"/>
            <a:ext cx="9781675" cy="694597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9" y="5563415"/>
            <a:ext cx="3721440" cy="126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1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dir="u"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000">
              <a:schemeClr val="accent2">
                <a:lumMod val="75000"/>
              </a:schemeClr>
            </a:gs>
            <a:gs pos="74000">
              <a:srgbClr val="998E59"/>
            </a:gs>
            <a:gs pos="48000">
              <a:schemeClr val="accent5">
                <a:lumMod val="40000"/>
                <a:lumOff val="6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7"/>
          <a:stretch/>
        </p:blipFill>
        <p:spPr>
          <a:xfrm>
            <a:off x="3384115" y="-16042"/>
            <a:ext cx="5423770" cy="687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9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">
        <p14:prism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8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window dir="vert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2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conveyor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prism isContent="1" isInverted="1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checker/>
      </p:transition>
    </mc:Choice>
    <mc:Fallback>
      <p:transition spd="slow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000">
              <a:schemeClr val="accent2">
                <a:lumMod val="75000"/>
              </a:schemeClr>
            </a:gs>
            <a:gs pos="74000">
              <a:srgbClr val="998E59"/>
            </a:gs>
            <a:gs pos="48000">
              <a:schemeClr val="accent5">
                <a:lumMod val="40000"/>
                <a:lumOff val="6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76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ageCurlDoubl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2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">
        <p14:shred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2" y="-45000"/>
            <a:ext cx="10422000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75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">
        <p15:prstTrans prst="prestig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1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">
        <p14:ripple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FFFF00"/>
            </a:gs>
            <a:gs pos="54000">
              <a:schemeClr val="accent4">
                <a:lumMod val="40000"/>
                <a:lumOff val="60000"/>
              </a:schemeClr>
            </a:gs>
            <a:gs pos="81000">
              <a:schemeClr val="bg1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9" b="12061"/>
          <a:stretch/>
        </p:blipFill>
        <p:spPr>
          <a:xfrm>
            <a:off x="3266714" y="-20054"/>
            <a:ext cx="6061064" cy="691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3389">
            <a:off x="3165176" y="609718"/>
            <a:ext cx="3257143" cy="1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dir="d"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64" y="-10886"/>
            <a:ext cx="10287000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0">
                <a:srgbClr val="998E59"/>
              </a:gs>
              <a:gs pos="48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100000" b="100000"/>
            </a:path>
          </a:gradFill>
        </p:spPr>
      </p:pic>
    </p:spTree>
    <p:extLst>
      <p:ext uri="{BB962C8B-B14F-4D97-AF65-F5344CB8AC3E}">
        <p14:creationId xmlns:p14="http://schemas.microsoft.com/office/powerpoint/2010/main" val="287698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14:ferris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9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14:prism isContent="1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8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flip dir="r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2" t="12511" r="2092"/>
          <a:stretch/>
        </p:blipFill>
        <p:spPr>
          <a:xfrm>
            <a:off x="-228600" y="1"/>
            <a:ext cx="1175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9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">
        <p14:doors dir="vert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14970" r="506" b="-234"/>
          <a:stretch/>
        </p:blipFill>
        <p:spPr>
          <a:xfrm>
            <a:off x="0" y="-20763"/>
            <a:ext cx="10940716" cy="69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94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ageCurlDoubl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2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prism isInverted="1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/>
          <a:stretch/>
        </p:blipFill>
        <p:spPr>
          <a:xfrm>
            <a:off x="-1" y="-10886"/>
            <a:ext cx="114672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8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prism isInverted="1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00529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77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airplane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78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75896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6" y="-20625"/>
            <a:ext cx="10286999" cy="6858000"/>
          </a:xfrm>
        </p:spPr>
      </p:pic>
      <p:sp>
        <p:nvSpPr>
          <p:cNvPr id="3" name="Rettangolo 2"/>
          <p:cNvSpPr/>
          <p:nvPr/>
        </p:nvSpPr>
        <p:spPr>
          <a:xfrm>
            <a:off x="638053" y="176074"/>
            <a:ext cx="545794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Totò la mascotte del gruppo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472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prism dir="r" isInverted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r="10400"/>
          <a:stretch/>
        </p:blipFill>
        <p:spPr>
          <a:xfrm>
            <a:off x="0" y="-11945"/>
            <a:ext cx="11675033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76270"/>
      </p:ext>
    </p:extLst>
  </p:cSld>
  <p:clrMapOvr>
    <a:masterClrMapping/>
  </p:clrMapOvr>
  <p:transition spd="slow" advTm="750">
    <p:push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18481" r="10653" b="-469"/>
          <a:stretch/>
        </p:blipFill>
        <p:spPr>
          <a:xfrm>
            <a:off x="-2" y="-8109"/>
            <a:ext cx="11356412" cy="6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76842"/>
      </p:ext>
    </p:extLst>
  </p:cSld>
  <p:clrMapOvr>
    <a:masterClrMapping/>
  </p:clrMapOvr>
  <p:transition spd="slow" advTm="750">
    <p:push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"/>
          <a:stretch/>
        </p:blipFill>
        <p:spPr>
          <a:xfrm>
            <a:off x="0" y="-10048"/>
            <a:ext cx="10640263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09155"/>
      </p:ext>
    </p:extLst>
  </p:cSld>
  <p:clrMapOvr>
    <a:masterClrMapping/>
  </p:clrMapOvr>
  <p:transition spd="slow" advTm="750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7" t="10059" b="4094"/>
          <a:stretch/>
        </p:blipFill>
        <p:spPr>
          <a:xfrm>
            <a:off x="0" y="-10045"/>
            <a:ext cx="10603832" cy="68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1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14:flythrough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6"/>
          <a:stretch/>
        </p:blipFill>
        <p:spPr>
          <a:xfrm>
            <a:off x="-904430" y="-32084"/>
            <a:ext cx="12015593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0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">
        <p15:prstTrans prst="crush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74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3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prism isInverted="1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0"/>
          <a:stretch/>
        </p:blipFill>
        <p:spPr>
          <a:xfrm>
            <a:off x="-1" y="-10886"/>
            <a:ext cx="10871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9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">
        <p:dissolve/>
      </p:transition>
    </mc:Choice>
    <mc:Fallback>
      <p:transition spd="slow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checker/>
      </p:transition>
    </mc:Choice>
    <mc:Fallback>
      <p:transition spd="slow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3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">
        <p14:shred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9"/>
          <a:stretch/>
        </p:blipFill>
        <p:spPr>
          <a:xfrm>
            <a:off x="0" y="-10886"/>
            <a:ext cx="110079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84590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rgbClr val="7030A0"/>
            </a:gs>
            <a:gs pos="34000">
              <a:srgbClr val="00B0F0">
                <a:alpha val="36000"/>
              </a:srgbClr>
            </a:gs>
            <a:gs pos="81000">
              <a:schemeClr val="accent4">
                <a:lumMod val="40000"/>
                <a:lumOff val="60000"/>
              </a:schemeClr>
            </a:gs>
            <a:gs pos="99000">
              <a:schemeClr val="bg1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2" y="0"/>
            <a:ext cx="10287000" cy="6858000"/>
          </a:xfrm>
          <a:prstGeom prst="rect">
            <a:avLst/>
          </a:prstGeom>
          <a:gradFill>
            <a:gsLst>
              <a:gs pos="39648">
                <a:srgbClr val="FBE83D"/>
              </a:gs>
              <a:gs pos="31000">
                <a:srgbClr val="FFFF00"/>
              </a:gs>
              <a:gs pos="81000">
                <a:schemeClr val="accent4">
                  <a:lumMod val="40000"/>
                  <a:lumOff val="60000"/>
                </a:schemeClr>
              </a:gs>
              <a:gs pos="81000">
                <a:schemeClr val="bg1"/>
              </a:gs>
            </a:gsLst>
            <a:path path="circle">
              <a:fillToRect l="50000" t="50000" r="100000" b="100000"/>
            </a:path>
          </a:gradFill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6406">
            <a:off x="4379880" y="842211"/>
            <a:ext cx="2609385" cy="8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2">
                <a:tint val="90000"/>
                <a:satMod val="92000"/>
                <a:lumMod val="83000"/>
                <a:lumOff val="17000"/>
                <a:alpha val="20000"/>
              </a:schemeClr>
            </a:gs>
            <a:gs pos="86000">
              <a:schemeClr val="bg2">
                <a:shade val="98000"/>
                <a:satMod val="120000"/>
                <a:alpha val="28000"/>
                <a:lumMod val="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4" y="0"/>
            <a:ext cx="10530000" cy="70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/>
          <a:stretch/>
        </p:blipFill>
        <p:spPr>
          <a:xfrm>
            <a:off x="24062" y="-22921"/>
            <a:ext cx="1070615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30948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9"/>
          <a:stretch/>
        </p:blipFill>
        <p:spPr>
          <a:xfrm>
            <a:off x="0" y="-26927"/>
            <a:ext cx="11437431" cy="6858000"/>
          </a:xfrm>
        </p:spPr>
      </p:pic>
    </p:spTree>
    <p:extLst>
      <p:ext uri="{BB962C8B-B14F-4D97-AF65-F5344CB8AC3E}">
        <p14:creationId xmlns:p14="http://schemas.microsoft.com/office/powerpoint/2010/main" val="39402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1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">
        <p14:flythrough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3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-1" t="619" r="1823" b="1096"/>
          <a:stretch/>
        </p:blipFill>
        <p:spPr>
          <a:xfrm>
            <a:off x="0" y="1458000"/>
            <a:ext cx="3975890" cy="540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642" t="466" r="3177" b="1398"/>
          <a:stretch/>
        </p:blipFill>
        <p:spPr>
          <a:xfrm>
            <a:off x="4178520" y="1494000"/>
            <a:ext cx="3911200" cy="5364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1531" t="1193" r="3514" b="704"/>
          <a:stretch/>
        </p:blipFill>
        <p:spPr>
          <a:xfrm>
            <a:off x="8282589" y="1458000"/>
            <a:ext cx="3909411" cy="540000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231285" y="263912"/>
            <a:ext cx="8596668" cy="6616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Hanno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scritto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noi</a:t>
            </a:r>
            <a:b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995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231285" y="263912"/>
            <a:ext cx="8596668" cy="6616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Hanno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scritto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noi</a:t>
            </a:r>
            <a:b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r="1215" b="1891"/>
          <a:stretch/>
        </p:blipFill>
        <p:spPr>
          <a:xfrm>
            <a:off x="1" y="1338392"/>
            <a:ext cx="3920489" cy="540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r="2336" b="2187"/>
          <a:stretch/>
        </p:blipFill>
        <p:spPr>
          <a:xfrm>
            <a:off x="8093968" y="1458000"/>
            <a:ext cx="4098032" cy="540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3435" t="4657" r="-1438" b="2653"/>
          <a:stretch/>
        </p:blipFill>
        <p:spPr>
          <a:xfrm>
            <a:off x="4142580" y="1338392"/>
            <a:ext cx="391366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3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58000"/>
            <a:ext cx="4102319" cy="540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r="2164"/>
          <a:stretch/>
        </p:blipFill>
        <p:spPr>
          <a:xfrm>
            <a:off x="4213337" y="1458000"/>
            <a:ext cx="4000503" cy="540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840" y="1458000"/>
            <a:ext cx="3978160" cy="540000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231285" y="263912"/>
            <a:ext cx="8596668" cy="661639"/>
          </a:xfrm>
        </p:spPr>
        <p:txBody>
          <a:bodyPr>
            <a:noAutofit/>
          </a:bodyPr>
          <a:lstStyle/>
          <a:p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Hanno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scritto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noi</a:t>
            </a:r>
            <a:b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46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/>
          <a:stretch/>
        </p:blipFill>
        <p:spPr>
          <a:xfrm>
            <a:off x="0" y="102091"/>
            <a:ext cx="10733201" cy="6755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62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4000">
        <p14:vortex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516</TotalTime>
  <Words>166</Words>
  <Application>Microsoft Office PowerPoint</Application>
  <PresentationFormat>Widescreen</PresentationFormat>
  <Paragraphs>12</Paragraphs>
  <Slides>101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  <vt:variant>
        <vt:lpstr>Presentazioni personalizzate</vt:lpstr>
      </vt:variant>
      <vt:variant>
        <vt:i4>1</vt:i4>
      </vt:variant>
    </vt:vector>
  </HeadingPairs>
  <TitlesOfParts>
    <vt:vector size="107" baseType="lpstr">
      <vt:lpstr>Arial</vt:lpstr>
      <vt:lpstr>Sitka Banner</vt:lpstr>
      <vt:lpstr>Trebuchet MS</vt:lpstr>
      <vt:lpstr>Wingdings 3</vt:lpstr>
      <vt:lpstr>Sfaccettatura</vt:lpstr>
      <vt:lpstr>PROGETTO         LEGAMI                           ALL’OPERA</vt:lpstr>
      <vt:lpstr>ASSOCIAZIONE IN OPERA una realtà presente presso la c.r Opera dal 2016. In collaborazione con la Sesta Opera, Sacra Famiglia e la direzione della c.r Opera ha  realizzato il laboratorio  "Legami all’Opera" dove insieme per otto mesi 23 ospiti interni e 7 esterni con i loro educatori hanno: lavorato, giocato,  scherzato, riso tantissimi, mangiato, costruito strumenti musicali e giochi vari, scambiato abbracci e esperienze diverse e nello stesso tempo simili alle nostre, tutto, con delle persone senza nessun tipo di pregiudizio diventate nostri  AMICI.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Hanno scritto di noi </vt:lpstr>
      <vt:lpstr>Presentazione standard di PowerPoint</vt:lpstr>
      <vt:lpstr>Presentazione standard di PowerPoint</vt:lpstr>
      <vt:lpstr>Presentazione standard di PowerPoint</vt:lpstr>
      <vt:lpstr>Presentazione personalizzata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Administrator</dc:creator>
  <cp:lastModifiedBy>Administrator</cp:lastModifiedBy>
  <cp:revision>71</cp:revision>
  <dcterms:created xsi:type="dcterms:W3CDTF">2021-10-06T09:35:14Z</dcterms:created>
  <dcterms:modified xsi:type="dcterms:W3CDTF">2021-10-09T09:30:48Z</dcterms:modified>
</cp:coreProperties>
</file>